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914" y="8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70707B2-CD36-4ECD-BD1B-19AB60DE1D72}" type="datetimeFigureOut">
              <a:rPr lang="ru-RU" smtClean="0"/>
              <a:t>17.03.2021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E016875-C44B-4556-8CCE-5F57D3BD0F96}" type="slidenum">
              <a:rPr lang="ru-RU" smtClean="0"/>
              <a:t>‹#›</a:t>
            </a:fld>
            <a:endParaRPr lang="ru-RU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09729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07B2-CD36-4ECD-BD1B-19AB60DE1D72}" type="datetimeFigureOut">
              <a:rPr lang="ru-RU" smtClean="0"/>
              <a:t>17.03.2021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6875-C44B-4556-8CCE-5F57D3BD0F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4101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07B2-CD36-4ECD-BD1B-19AB60DE1D72}" type="datetimeFigureOut">
              <a:rPr lang="ru-RU" smtClean="0"/>
              <a:t>17.03.2021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6875-C44B-4556-8CCE-5F57D3BD0F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10352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07B2-CD36-4ECD-BD1B-19AB60DE1D72}" type="datetimeFigureOut">
              <a:rPr lang="ru-RU" smtClean="0"/>
              <a:t>17.03.2021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6875-C44B-4556-8CCE-5F57D3BD0F96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76334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07B2-CD36-4ECD-BD1B-19AB60DE1D72}" type="datetimeFigureOut">
              <a:rPr lang="ru-RU" smtClean="0"/>
              <a:t>17.03.2021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6875-C44B-4556-8CCE-5F57D3BD0F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40778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07B2-CD36-4ECD-BD1B-19AB60DE1D72}" type="datetimeFigureOut">
              <a:rPr lang="ru-RU" smtClean="0"/>
              <a:t>17.03.2021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6875-C44B-4556-8CCE-5F57D3BD0F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62717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07B2-CD36-4ECD-BD1B-19AB60DE1D72}" type="datetimeFigureOut">
              <a:rPr lang="ru-RU" smtClean="0"/>
              <a:t>17.03.2021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6875-C44B-4556-8CCE-5F57D3BD0F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94086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07B2-CD36-4ECD-BD1B-19AB60DE1D72}" type="datetimeFigureOut">
              <a:rPr lang="ru-RU" smtClean="0"/>
              <a:t>17.03.2021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6875-C44B-4556-8CCE-5F57D3BD0F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67108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07B2-CD36-4ECD-BD1B-19AB60DE1D72}" type="datetimeFigureOut">
              <a:rPr lang="ru-RU" smtClean="0"/>
              <a:t>17.03.2021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6875-C44B-4556-8CCE-5F57D3BD0F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798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07B2-CD36-4ECD-BD1B-19AB60DE1D72}" type="datetimeFigureOut">
              <a:rPr lang="ru-RU" smtClean="0"/>
              <a:t>17.03.2021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6875-C44B-4556-8CCE-5F57D3BD0F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3516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07B2-CD36-4ECD-BD1B-19AB60DE1D72}" type="datetimeFigureOut">
              <a:rPr lang="ru-RU" smtClean="0"/>
              <a:t>17.03.2021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6875-C44B-4556-8CCE-5F57D3BD0F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8587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07B2-CD36-4ECD-BD1B-19AB60DE1D72}" type="datetimeFigureOut">
              <a:rPr lang="ru-RU" smtClean="0"/>
              <a:t>17.03.2021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6875-C44B-4556-8CCE-5F57D3BD0F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1327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07B2-CD36-4ECD-BD1B-19AB60DE1D72}" type="datetimeFigureOut">
              <a:rPr lang="ru-RU" smtClean="0"/>
              <a:t>17.03.2021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6875-C44B-4556-8CCE-5F57D3BD0F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7098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07B2-CD36-4ECD-BD1B-19AB60DE1D72}" type="datetimeFigureOut">
              <a:rPr lang="ru-RU" smtClean="0"/>
              <a:t>17.03.2021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6875-C44B-4556-8CCE-5F57D3BD0F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3709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07B2-CD36-4ECD-BD1B-19AB60DE1D72}" type="datetimeFigureOut">
              <a:rPr lang="ru-RU" smtClean="0"/>
              <a:t>17.03.2021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6875-C44B-4556-8CCE-5F57D3BD0F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7828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07B2-CD36-4ECD-BD1B-19AB60DE1D72}" type="datetimeFigureOut">
              <a:rPr lang="ru-RU" smtClean="0"/>
              <a:t>17.03.2021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6875-C44B-4556-8CCE-5F57D3BD0F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0081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07B2-CD36-4ECD-BD1B-19AB60DE1D72}" type="datetimeFigureOut">
              <a:rPr lang="ru-RU" smtClean="0"/>
              <a:t>17.03.2021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6875-C44B-4556-8CCE-5F57D3BD0F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3240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70707B2-CD36-4ECD-BD1B-19AB60DE1D72}" type="datetimeFigureOut">
              <a:rPr lang="ru-RU" smtClean="0"/>
              <a:t>17.03.2021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E016875-C44B-4556-8CCE-5F57D3BD0F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535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 rot="21420000">
            <a:off x="-437074" y="724376"/>
            <a:ext cx="11415334" cy="2759174"/>
          </a:xfrm>
        </p:spPr>
        <p:txBody>
          <a:bodyPr/>
          <a:lstStyle/>
          <a:p>
            <a:r>
              <a:rPr lang="en-US" dirty="0"/>
              <a:t>How to never get hooked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or a little about phishing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226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435304" y="1370575"/>
            <a:ext cx="1483098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Handwriting" panose="03010101010101010101" pitchFamily="66" charset="0"/>
              </a:rPr>
              <a:t>8</a:t>
            </a:r>
            <a:endParaRPr lang="ru-RU" sz="15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78205" y="38191"/>
            <a:ext cx="1148039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Berlin Sans FB" panose="020E0602020502020306" pitchFamily="34" charset="0"/>
                <a:ea typeface="Calibri" panose="020F0502020204030204" pitchFamily="34" charset="0"/>
              </a:rPr>
              <a:t>Install a tool-bar or phishing filter utility </a:t>
            </a:r>
            <a:r>
              <a:rPr lang="en-US" sz="4800" dirty="0">
                <a:latin typeface="Berlin Sans FB" panose="020E0602020502020306" pitchFamily="34" charset="0"/>
              </a:rPr>
              <a:t>on your browser </a:t>
            </a:r>
            <a:endParaRPr lang="ru-RU" sz="4800" dirty="0"/>
          </a:p>
        </p:txBody>
      </p:sp>
      <p:pic>
        <p:nvPicPr>
          <p:cNvPr id="9218" name="Picture 2" descr="What is a Utility Program &amp; What Are Its Functions?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7" r="24323"/>
          <a:stretch/>
        </p:blipFill>
        <p:spPr bwMode="auto">
          <a:xfrm flipH="1">
            <a:off x="8129182" y="1007013"/>
            <a:ext cx="2053010" cy="18011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Охрана труда при работе за компьютеро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02" b="3937"/>
          <a:stretch/>
        </p:blipFill>
        <p:spPr bwMode="auto">
          <a:xfrm>
            <a:off x="6347974" y="2971800"/>
            <a:ext cx="5108575" cy="245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nkscape - Как нарисовать стрелку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78205" y="1007013"/>
            <a:ext cx="4523157" cy="492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619500" y="2140150"/>
            <a:ext cx="1483098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Handwriting" panose="03010101010101010101" pitchFamily="66" charset="0"/>
              </a:rPr>
              <a:t>9</a:t>
            </a:r>
            <a:endParaRPr lang="ru-RU" sz="15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14300" y="1"/>
            <a:ext cx="115951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>
                <a:latin typeface="Berlin Sans FB" panose="020E0602020502020306" pitchFamily="34" charset="0"/>
                <a:ea typeface="Calibri" panose="020F0502020204030204" pitchFamily="34" charset="0"/>
              </a:rPr>
              <a:t>If </a:t>
            </a:r>
            <a:r>
              <a:rPr lang="en-US" sz="4800" dirty="0">
                <a:latin typeface="Berlin Sans FB" panose="020E0602020502020306" pitchFamily="34" charset="0"/>
                <a:ea typeface="Calibri" panose="020F0502020204030204" pitchFamily="34" charset="0"/>
              </a:rPr>
              <a:t>you have been phished, so some web browsers allow you to report suspected sites or mark them as unsafe</a:t>
            </a:r>
            <a:endParaRPr lang="ru-RU" sz="4800" dirty="0"/>
          </a:p>
        </p:txBody>
      </p:sp>
      <p:pic>
        <p:nvPicPr>
          <p:cNvPr id="10244" name="Picture 4" descr="Как работает email фишинг. Практические примеры. - Cryptoworl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1288" y1="66258" x2="47853" y2="61350"/>
                        <a14:foregroundMark x1="16258" y1="90798" x2="82515" y2="886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5728"/>
            <a:ext cx="3835400" cy="383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Фішинг та цільовий фішинг: поради по захисту від такого інтернет-шахрайства  | УКРАИНА КРИМИНАЛЬНАЯ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0" b="9846"/>
          <a:stretch/>
        </p:blipFill>
        <p:spPr bwMode="auto">
          <a:xfrm>
            <a:off x="5532624" y="2305250"/>
            <a:ext cx="5962650" cy="3073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13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78000" y="330200"/>
            <a:ext cx="7873999" cy="1441689"/>
          </a:xfrm>
        </p:spPr>
        <p:txBody>
          <a:bodyPr>
            <a:noAutofit/>
          </a:bodyPr>
          <a:lstStyle/>
          <a:p>
            <a:r>
              <a:rPr lang="en-US" sz="8000" b="1" dirty="0">
                <a:latin typeface="Lucida Handwriting" panose="03010101010101010101" pitchFamily="66" charset="0"/>
              </a:rPr>
              <a:t>c</a:t>
            </a:r>
            <a:r>
              <a:rPr lang="en-US" sz="8000" b="1" dirty="0" smtClean="0">
                <a:latin typeface="Lucida Handwriting" panose="03010101010101010101" pitchFamily="66" charset="0"/>
              </a:rPr>
              <a:t>onclusion</a:t>
            </a:r>
            <a:endParaRPr lang="ru-RU" sz="8000" b="1" dirty="0"/>
          </a:p>
        </p:txBody>
      </p:sp>
      <p:sp>
        <p:nvSpPr>
          <p:cNvPr id="3" name="Текст 2"/>
          <p:cNvSpPr>
            <a:spLocks noGrp="1"/>
          </p:cNvSpPr>
          <p:nvPr>
            <p:ph type="body" sz="half" idx="2"/>
          </p:nvPr>
        </p:nvSpPr>
        <p:spPr>
          <a:xfrm>
            <a:off x="165101" y="1771888"/>
            <a:ext cx="8127999" cy="3993912"/>
          </a:xfrm>
        </p:spPr>
        <p:txBody>
          <a:bodyPr>
            <a:normAutofit fontScale="55000" lnSpcReduction="20000"/>
          </a:bodyPr>
          <a:lstStyle/>
          <a:p>
            <a:r>
              <a:rPr lang="en-US" sz="7300" dirty="0">
                <a:latin typeface="Berlin Sans FB" panose="020E0602020502020306" pitchFamily="34" charset="0"/>
              </a:rPr>
              <a:t>Don't fall for the "hook", be the smart fish that got away by following the right anti-phishing tips. So surf smart and access secure information smartly.</a:t>
            </a:r>
            <a:endParaRPr lang="ru-RU" sz="7300" dirty="0"/>
          </a:p>
          <a:p>
            <a:endParaRPr lang="ru-RU" dirty="0"/>
          </a:p>
        </p:txBody>
      </p:sp>
      <p:pic>
        <p:nvPicPr>
          <p:cNvPr id="11266" name="Picture 2" descr="ᐈ Умная рыба: картинки и фото читающая рыба, скачать изображения на  Depositphotos®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8711" y1="80078" x2="50104" y2="95117"/>
                        <a14:foregroundMark x1="50936" y1="94043" x2="85655" y2="83008"/>
                        <a14:foregroundMark x1="79730" y1="88672" x2="83680" y2="85938"/>
                        <a14:foregroundMark x1="83992" y1="85742" x2="83992" y2="85742"/>
                        <a14:foregroundMark x1="67152" y1="92383" x2="72869" y2="87891"/>
                        <a14:foregroundMark x1="46050" y1="95313" x2="12994" y2="79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174" y="797044"/>
            <a:ext cx="4457740" cy="474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04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00699" y="91569"/>
            <a:ext cx="4153989" cy="1010194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latin typeface="Lucida Handwriting" panose="03010101010101010101" pitchFamily="66" charset="0"/>
              </a:rPr>
              <a:t>PHISHING</a:t>
            </a:r>
            <a:endParaRPr lang="ru-RU" dirty="0"/>
          </a:p>
        </p:txBody>
      </p:sp>
      <p:pic>
        <p:nvPicPr>
          <p:cNvPr id="1026" name="Picture 2" descr="С помощью фишинга и социальной инженерии хакеры добиваются 100%-ной  эффективности атак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11" y="1280322"/>
            <a:ext cx="3397317" cy="25532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mail Phishing Scam Costs Manor ISD $2.3 Million - Campus Safet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6" r="3350"/>
          <a:stretch/>
        </p:blipFill>
        <p:spPr bwMode="auto">
          <a:xfrm>
            <a:off x="6679474" y="1210748"/>
            <a:ext cx="4754880" cy="25532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51884" y="3763950"/>
            <a:ext cx="3526972" cy="1853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Berlin Sans FB" panose="020E0602020502020306" pitchFamily="34" charset="0"/>
                <a:ea typeface="Calibri" panose="020F0502020204030204" pitchFamily="34" charset="0"/>
              </a:rPr>
              <a:t>getting passwords for online bank accounts or credit card numbers by using emails</a:t>
            </a:r>
            <a:endParaRPr lang="ru-RU" sz="28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679474" y="3763950"/>
            <a:ext cx="47548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Berlin Sans FB" panose="020E0602020502020306" pitchFamily="34" charset="0"/>
                <a:ea typeface="Calibri" panose="020F0502020204030204" pitchFamily="34" charset="0"/>
              </a:rPr>
              <a:t>a word play on "fishing", where a fisherman baits his hook, fools the fish into thinking it is food and reels it in</a:t>
            </a:r>
            <a:endParaRPr lang="ru-RU" sz="2800" dirty="0"/>
          </a:p>
        </p:txBody>
      </p:sp>
      <p:cxnSp>
        <p:nvCxnSpPr>
          <p:cNvPr id="16" name="Скругленная соединительная линия 15"/>
          <p:cNvCxnSpPr>
            <a:stCxn id="2" idx="1"/>
            <a:endCxn id="1026" idx="0"/>
          </p:cNvCxnSpPr>
          <p:nvPr/>
        </p:nvCxnSpPr>
        <p:spPr>
          <a:xfrm rot="10800000" flipV="1">
            <a:off x="2015371" y="596666"/>
            <a:ext cx="1385329" cy="683656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Скругленная соединительная линия 17"/>
          <p:cNvCxnSpPr>
            <a:stCxn id="2" idx="3"/>
            <a:endCxn id="1030" idx="0"/>
          </p:cNvCxnSpPr>
          <p:nvPr/>
        </p:nvCxnSpPr>
        <p:spPr>
          <a:xfrm>
            <a:off x="7554688" y="596666"/>
            <a:ext cx="1502226" cy="61408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54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32663" y="1393372"/>
            <a:ext cx="167204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Handwriting" panose="03010101010101010101" pitchFamily="66" charset="0"/>
              </a:rPr>
              <a:t>1</a:t>
            </a:r>
            <a:endParaRPr lang="ru-RU" sz="15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075426" y="222460"/>
            <a:ext cx="92399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Berlin Sans FB" panose="020E0602020502020306" pitchFamily="34" charset="0"/>
                <a:ea typeface="Calibri" panose="020F0502020204030204" pitchFamily="34" charset="0"/>
              </a:rPr>
              <a:t>Read emails and messages carefully</a:t>
            </a:r>
            <a:endParaRPr lang="ru-RU" sz="4800" dirty="0"/>
          </a:p>
        </p:txBody>
      </p:sp>
      <p:pic>
        <p:nvPicPr>
          <p:cNvPr id="2050" name="Picture 2" descr="Here's How I Can Tell If Someone Read My Email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8" r="15932"/>
          <a:stretch/>
        </p:blipFill>
        <p:spPr bwMode="auto">
          <a:xfrm>
            <a:off x="7776754" y="1053457"/>
            <a:ext cx="1950719" cy="19816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aving a Word...On Emails - Angela Kell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28" y="3192113"/>
            <a:ext cx="4956420" cy="2168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remium Vector | Cartoon thief walking carefully. funny burglar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04" b="94569" l="8147" r="899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97270" y="304369"/>
            <a:ext cx="5565956" cy="556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0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362067" y="1189838"/>
            <a:ext cx="1483098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Handwriting" panose="03010101010101010101" pitchFamily="66" charset="0"/>
              </a:rPr>
              <a:t>2</a:t>
            </a:r>
            <a:endParaRPr lang="ru-RU" sz="15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00405" y="88876"/>
            <a:ext cx="1088952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Berlin Sans FB" panose="020E0602020502020306" pitchFamily="34" charset="0"/>
                <a:ea typeface="Calibri" panose="020F0502020204030204" pitchFamily="34" charset="0"/>
              </a:rPr>
              <a:t>Verify the authenticity of the email sender</a:t>
            </a:r>
            <a:endParaRPr lang="ru-RU" sz="4800" dirty="0"/>
          </a:p>
        </p:txBody>
      </p:sp>
      <p:pic>
        <p:nvPicPr>
          <p:cNvPr id="3074" name="Picture 2" descr="How can i verify my Website?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3" t="6237" r="26885" b="9918"/>
          <a:stretch/>
        </p:blipFill>
        <p:spPr bwMode="auto">
          <a:xfrm>
            <a:off x="7850311" y="880348"/>
            <a:ext cx="2042626" cy="19333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ornet подтвердит подлинность аккаунта | Парни ПЛЮС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633" y="3037928"/>
            <a:ext cx="4288234" cy="2410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Хакер с ноутбуком | Премиум векторы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29" b="93930" l="9744" r="9233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2640"/>
            <a:ext cx="5285230" cy="528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24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930452" y="733528"/>
            <a:ext cx="1483098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Handwriting" panose="03010101010101010101" pitchFamily="66" charset="0"/>
              </a:rPr>
              <a:t>3</a:t>
            </a:r>
            <a:endParaRPr lang="ru-RU" sz="15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91251" y="105951"/>
            <a:ext cx="117599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Berlin Sans FB" panose="020E0602020502020306" pitchFamily="34" charset="0"/>
                <a:ea typeface="Calibri" panose="020F0502020204030204" pitchFamily="34" charset="0"/>
              </a:rPr>
              <a:t>Do not click on links in pop-up windows at all</a:t>
            </a:r>
            <a:endParaRPr lang="ru-RU" sz="4800" dirty="0"/>
          </a:p>
        </p:txBody>
      </p:sp>
      <p:pic>
        <p:nvPicPr>
          <p:cNvPr id="4098" name="Picture 2" descr="Don't click that link! How criminals access your digital devices and what  happens when the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674" y="2930765"/>
            <a:ext cx="5110752" cy="2515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o Not Click On Links In Email Messages! | Bruceb Consult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6400" y1="48000" x2="17600" y2="39733"/>
                        <a14:foregroundMark x1="16000" y1="43733" x2="15800" y2="47733"/>
                        <a14:backgroundMark x1="57000" y1="73867" x2="68000" y2="72800"/>
                        <a14:backgroundMark x1="68400" y1="27733" x2="70600" y2="25867"/>
                        <a14:backgroundMark x1="79600" y1="31200" x2="80600" y2="32533"/>
                        <a14:backgroundMark x1="71800" y1="27200" x2="74800" y2="28800"/>
                        <a14:backgroundMark x1="50600" y1="52267" x2="46200" y2="57600"/>
                        <a14:backgroundMark x1="51800" y1="51200" x2="51000" y2="49600"/>
                        <a14:backgroundMark x1="19600" y1="32533" x2="16600" y2="39200"/>
                        <a14:backgroundMark x1="16400" y1="40000" x2="15400" y2="44800"/>
                        <a14:backgroundMark x1="15400" y1="45600" x2="15400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72" t="2679" r="721" b="7044"/>
          <a:stretch/>
        </p:blipFill>
        <p:spPr bwMode="auto">
          <a:xfrm flipH="1">
            <a:off x="139152" y="1384300"/>
            <a:ext cx="5077261" cy="3845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New Scam Shows Why You Should Never Click on Links in Emails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0" r="19016"/>
          <a:stretch/>
        </p:blipFill>
        <p:spPr bwMode="auto">
          <a:xfrm flipH="1">
            <a:off x="7710634" y="936948"/>
            <a:ext cx="2101935" cy="17347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05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912185" y="2058882"/>
            <a:ext cx="1483098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Handwriting" panose="03010101010101010101" pitchFamily="66" charset="0"/>
              </a:rPr>
              <a:t>4</a:t>
            </a:r>
            <a:endParaRPr lang="ru-RU" sz="15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79877" y="145534"/>
            <a:ext cx="1132632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Berlin Sans FB" panose="020E0602020502020306" pitchFamily="34" charset="0"/>
                <a:ea typeface="Calibri" panose="020F0502020204030204" pitchFamily="34" charset="0"/>
              </a:rPr>
              <a:t>Avoid sending private information </a:t>
            </a:r>
            <a:r>
              <a:rPr lang="en-US" sz="4800" dirty="0">
                <a:latin typeface="Berlin Sans FB" panose="020E0602020502020306" pitchFamily="34" charset="0"/>
              </a:rPr>
              <a:t>through emails</a:t>
            </a:r>
            <a:endParaRPr lang="ru-RU" sz="4800" dirty="0"/>
          </a:p>
        </p:txBody>
      </p:sp>
      <p:pic>
        <p:nvPicPr>
          <p:cNvPr id="5122" name="Picture 2" descr="Top 10 reasons to keep your personal information private |  ReputationDefender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6" b="14668"/>
          <a:stretch/>
        </p:blipFill>
        <p:spPr bwMode="auto">
          <a:xfrm>
            <a:off x="6985000" y="2856600"/>
            <a:ext cx="4521201" cy="2434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12 Best Private &amp; Secure Email Services | Restore Privacy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4" t="14571" r="25583" b="17489"/>
          <a:stretch/>
        </p:blipFill>
        <p:spPr bwMode="auto">
          <a:xfrm>
            <a:off x="7957383" y="1061538"/>
            <a:ext cx="1986718" cy="14351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The 2 Mistakes to Avoid When Recruiting Board Members - Create Possibility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50" b="98250" l="0" r="987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7204" y="814466"/>
            <a:ext cx="4360995" cy="501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71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052571" y="1016632"/>
            <a:ext cx="1483098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Handwriting" panose="03010101010101010101" pitchFamily="66" charset="0"/>
              </a:rPr>
              <a:t>5</a:t>
            </a:r>
            <a:endParaRPr lang="ru-RU" sz="15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72969" y="-7203"/>
            <a:ext cx="1161087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Berlin Sans FB" panose="020E0602020502020306" pitchFamily="34" charset="0"/>
                <a:ea typeface="Calibri" panose="020F0502020204030204" pitchFamily="34" charset="0"/>
              </a:rPr>
              <a:t>Be vigilant with downloads and attachments</a:t>
            </a:r>
            <a:endParaRPr lang="ru-RU" sz="4800" dirty="0"/>
          </a:p>
        </p:txBody>
      </p:sp>
      <p:pic>
        <p:nvPicPr>
          <p:cNvPr id="6148" name="Picture 4" descr="Looking For Icon Png, Transparent Png , Transparent Png Image - PNGitem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00" b="98400" l="9901" r="90594">
                        <a14:foregroundMark x1="40594" y1="12400" x2="43069" y2="12000"/>
                        <a14:foregroundMark x1="56931" y1="13200" x2="58416" y2="10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88" y="823794"/>
            <a:ext cx="3888492" cy="481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Downloads | Teenage Girl Child Support &amp; Development Initiativ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79"/>
          <a:stretch/>
        </p:blipFill>
        <p:spPr bwMode="auto">
          <a:xfrm>
            <a:off x="8053556" y="832676"/>
            <a:ext cx="1418727" cy="13842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Top 5 Ways to Boost Your App Downloads | Leanplu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521" y="2542950"/>
            <a:ext cx="5594799" cy="279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3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389250" y="1602348"/>
            <a:ext cx="1483098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Handwriting" panose="03010101010101010101" pitchFamily="66" charset="0"/>
              </a:rPr>
              <a:t>6</a:t>
            </a:r>
            <a:endParaRPr lang="ru-RU" sz="15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57630" y="32688"/>
            <a:ext cx="1141207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Berlin Sans FB" panose="020E0602020502020306" pitchFamily="34" charset="0"/>
                <a:ea typeface="Calibri" panose="020F0502020204030204" pitchFamily="34" charset="0"/>
              </a:rPr>
              <a:t>Check any of your online or financial accounts </a:t>
            </a:r>
            <a:r>
              <a:rPr lang="en-US" sz="4800" dirty="0" smtClean="0">
                <a:latin typeface="Berlin Sans FB" panose="020E0602020502020306" pitchFamily="34" charset="0"/>
                <a:ea typeface="Calibri" panose="020F0502020204030204" pitchFamily="34" charset="0"/>
              </a:rPr>
              <a:t>statements </a:t>
            </a:r>
            <a:r>
              <a:rPr lang="en-US" sz="4800" dirty="0">
                <a:latin typeface="Berlin Sans FB" panose="020E0602020502020306" pitchFamily="34" charset="0"/>
                <a:ea typeface="Calibri" panose="020F0502020204030204" pitchFamily="34" charset="0"/>
              </a:rPr>
              <a:t>for </a:t>
            </a:r>
            <a:r>
              <a:rPr lang="en-US" sz="4800" dirty="0" smtClean="0">
                <a:latin typeface="Berlin Sans FB" panose="020E0602020502020306" pitchFamily="34" charset="0"/>
                <a:ea typeface="Calibri" panose="020F0502020204030204" pitchFamily="34" charset="0"/>
              </a:rPr>
              <a:t>suspicious activity</a:t>
            </a:r>
            <a:endParaRPr lang="ru-RU" sz="4800" dirty="0"/>
          </a:p>
        </p:txBody>
      </p:sp>
      <p:pic>
        <p:nvPicPr>
          <p:cNvPr id="7170" name="Picture 2" descr="FoolProofMe - E-Statements and Managing Your Financial Accounts Online Can  Offer Big Benefit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" b="8542"/>
          <a:stretch/>
        </p:blipFill>
        <p:spPr bwMode="auto">
          <a:xfrm>
            <a:off x="6591300" y="3036595"/>
            <a:ext cx="4889500" cy="2476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uspicious activity - MoreThanTheCurv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8" r="9005"/>
          <a:stretch/>
        </p:blipFill>
        <p:spPr bwMode="auto">
          <a:xfrm>
            <a:off x="8001000" y="1602348"/>
            <a:ext cx="1333500" cy="12003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ᐈ Вор рисунки, векторные картинки вора | скачать на Depositphotos®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98" y="1528248"/>
            <a:ext cx="3365501" cy="398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0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261670" y="2037222"/>
            <a:ext cx="1483098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Handwriting" panose="03010101010101010101" pitchFamily="66" charset="0"/>
              </a:rPr>
              <a:t>7</a:t>
            </a:r>
            <a:endParaRPr lang="ru-RU" sz="15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46746" y="99180"/>
            <a:ext cx="1143565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Berlin Sans FB" panose="020E0602020502020306" pitchFamily="34" charset="0"/>
                <a:ea typeface="Calibri" panose="020F0502020204030204" pitchFamily="34" charset="0"/>
              </a:rPr>
              <a:t>line its defenses with </a:t>
            </a:r>
            <a:r>
              <a:rPr lang="en-US" sz="4800" dirty="0" smtClean="0">
                <a:latin typeface="Berlin Sans FB" panose="020E0602020502020306" pitchFamily="34" charset="0"/>
                <a:ea typeface="Calibri" panose="020F0502020204030204" pitchFamily="34" charset="0"/>
              </a:rPr>
              <a:t>anti-spyware </a:t>
            </a:r>
            <a:r>
              <a:rPr lang="en-US" sz="4800" dirty="0">
                <a:latin typeface="Berlin Sans FB" panose="020E0602020502020306" pitchFamily="34" charset="0"/>
                <a:ea typeface="Calibri" panose="020F0502020204030204" pitchFamily="34" charset="0"/>
              </a:rPr>
              <a:t>programs and a decent firewall</a:t>
            </a:r>
            <a:endParaRPr lang="ru-RU" sz="4800" dirty="0"/>
          </a:p>
        </p:txBody>
      </p:sp>
      <p:pic>
        <p:nvPicPr>
          <p:cNvPr id="8194" name="Picture 2" descr="What Does a Firewall Do for a Network? | Anderson Technologie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1" r="17376"/>
          <a:stretch/>
        </p:blipFill>
        <p:spPr bwMode="auto">
          <a:xfrm>
            <a:off x="8978900" y="1075611"/>
            <a:ext cx="1536700" cy="17260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5 ways employees can weaken your cybersecurity defenses - The Business  Journal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568" y="3048000"/>
            <a:ext cx="4334663" cy="244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Defenses Reactivity Protection - Free image on Pixaba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46" y="898552"/>
            <a:ext cx="3612454" cy="467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34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Главное мероприятие">
  <a:themeElements>
    <a:clrScheme name="Главное мероприятие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Главное мероприятие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лавное мероприятие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TM04033927[[fn=Главное мероприятие]]</Template>
  <TotalTime>74</TotalTime>
  <Words>177</Words>
  <Application>Microsoft Office PowerPoint</Application>
  <PresentationFormat>Широкоэкранный</PresentationFormat>
  <Paragraphs>25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Arial</vt:lpstr>
      <vt:lpstr>Berlin Sans FB</vt:lpstr>
      <vt:lpstr>Calibri</vt:lpstr>
      <vt:lpstr>Impact</vt:lpstr>
      <vt:lpstr>Lucida Handwriting</vt:lpstr>
      <vt:lpstr>Главное мероприятие</vt:lpstr>
      <vt:lpstr>How to never get hooked</vt:lpstr>
      <vt:lpstr>PHISHING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conclusion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never get hooked</dc:title>
  <dc:creator>Image&amp;Matros ®</dc:creator>
  <cp:lastModifiedBy>Image&amp;Matros ®</cp:lastModifiedBy>
  <cp:revision>9</cp:revision>
  <dcterms:created xsi:type="dcterms:W3CDTF">2021-03-17T09:45:55Z</dcterms:created>
  <dcterms:modified xsi:type="dcterms:W3CDTF">2021-03-17T17:15:53Z</dcterms:modified>
</cp:coreProperties>
</file>